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6"/>
  </p:notesMasterIdLst>
  <p:handoutMasterIdLst>
    <p:handoutMasterId r:id="rId27"/>
  </p:handoutMasterIdLst>
  <p:sldIdLst>
    <p:sldId id="394" r:id="rId3"/>
    <p:sldId id="395" r:id="rId4"/>
    <p:sldId id="426" r:id="rId5"/>
    <p:sldId id="396" r:id="rId6"/>
    <p:sldId id="397" r:id="rId7"/>
    <p:sldId id="398" r:id="rId8"/>
    <p:sldId id="400" r:id="rId9"/>
    <p:sldId id="401" r:id="rId10"/>
    <p:sldId id="424" r:id="rId11"/>
    <p:sldId id="408" r:id="rId12"/>
    <p:sldId id="430" r:id="rId13"/>
    <p:sldId id="431" r:id="rId14"/>
    <p:sldId id="409" r:id="rId15"/>
    <p:sldId id="412" r:id="rId16"/>
    <p:sldId id="413" r:id="rId17"/>
    <p:sldId id="416" r:id="rId18"/>
    <p:sldId id="427" r:id="rId19"/>
    <p:sldId id="418" r:id="rId20"/>
    <p:sldId id="419" r:id="rId21"/>
    <p:sldId id="421" r:id="rId22"/>
    <p:sldId id="429" r:id="rId23"/>
    <p:sldId id="423" r:id="rId24"/>
    <p:sldId id="393" r:id="rId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87" d="100"/>
          <a:sy n="87" d="100"/>
        </p:scale>
        <p:origin x="283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7/3/2017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35829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536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55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007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95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7/3/2017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6884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12" Type="http://schemas.openxmlformats.org/officeDocument/2006/relationships/image" Target="../media/image37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hyperlink" Target="http://www.programirane.org/" TargetMode="External"/><Relationship Id="rId5" Type="http://schemas.openxmlformats.org/officeDocument/2006/relationships/image" Target="../media/image32.png"/><Relationship Id="rId10" Type="http://schemas.openxmlformats.org/officeDocument/2006/relationships/image" Target="../media/image10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forum/categories/32/strukturi-ot-danni-i-algoritmi" TargetMode="External"/><Relationship Id="rId3" Type="http://schemas.openxmlformats.org/officeDocument/2006/relationships/hyperlink" Target="https://softuni.bg/trainings/1688/algorithms-july-2017" TargetMode="Externa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www.facebook.com/groups/460873630924727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://www.programiran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.gl/ElgQD3" TargetMode="External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deblocks.org/" TargetMode="External"/><Relationship Id="rId3" Type="http://schemas.openxmlformats.org/officeDocument/2006/relationships/hyperlink" Target="http://www.visualstudio.com/" TargetMode="External"/><Relationship Id="rId7" Type="http://schemas.openxmlformats.org/officeDocument/2006/relationships/hyperlink" Target="https://www.jetbrains.com/idea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clipse.org/downloads/" TargetMode="External"/><Relationship Id="rId5" Type="http://schemas.openxmlformats.org/officeDocument/2006/relationships/hyperlink" Target="http://xamarin.com/studio" TargetMode="External"/><Relationship Id="rId4" Type="http://schemas.openxmlformats.org/officeDocument/2006/relationships/hyperlink" Target="http://www.icsharpcode.net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0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opencourses/algorithms" TargetMode="External"/><Relationship Id="rId7" Type="http://schemas.openxmlformats.org/officeDocument/2006/relationships/image" Target="../media/image47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3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8.png"/><Relationship Id="rId14" Type="http://schemas.openxmlformats.org/officeDocument/2006/relationships/hyperlink" Target="http://www.telenor.bg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027612" y="1060726"/>
            <a:ext cx="6391741" cy="1087372"/>
          </a:xfrm>
        </p:spPr>
        <p:txBody>
          <a:bodyPr>
            <a:normAutofit/>
          </a:bodyPr>
          <a:lstStyle/>
          <a:p>
            <a:r>
              <a:rPr lang="en-US" dirty="0"/>
              <a:t>Algorithms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6" y="2224297"/>
            <a:ext cx="7547528" cy="1280903"/>
          </a:xfrm>
        </p:spPr>
        <p:txBody>
          <a:bodyPr>
            <a:normAutofit/>
          </a:bodyPr>
          <a:lstStyle/>
          <a:p>
            <a:r>
              <a:rPr lang="en-GB" dirty="0"/>
              <a:t>Course Overview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761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612" y="448248"/>
            <a:ext cx="1399741" cy="14129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6012" y="463217"/>
            <a:ext cx="2285292" cy="13979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212" y="3942817"/>
            <a:ext cx="4258141" cy="2343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8247" y="2286000"/>
            <a:ext cx="1820822" cy="11432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968769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374870" y="3845954"/>
            <a:ext cx="1561388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Structures</a:t>
            </a:r>
          </a:p>
        </p:txBody>
      </p:sp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/>
              <a:t>Lessons: ~ </a:t>
            </a:r>
            <a:r>
              <a:rPr lang="en-US" sz="3600" dirty="0">
                <a:latin typeface="Consolas" pitchFamily="49" charset="0"/>
              </a:rPr>
              <a:t>30</a:t>
            </a:r>
            <a:r>
              <a:rPr lang="en-US" sz="3600" dirty="0"/>
              <a:t> hours (onsite + YouTube videos)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Practical exercises (in class labs): ~ </a:t>
            </a:r>
            <a:r>
              <a:rPr lang="en-US" sz="3600" dirty="0">
                <a:latin typeface="Consolas" pitchFamily="49" charset="0"/>
              </a:rPr>
              <a:t>30</a:t>
            </a:r>
            <a:r>
              <a:rPr lang="en-US" sz="3600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Exam preparation: 8 hours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Homework: ~ 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40</a:t>
            </a:r>
            <a:r>
              <a:rPr lang="en-US" sz="3600" dirty="0"/>
              <a:t>-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60</a:t>
            </a:r>
            <a:r>
              <a:rPr lang="en-US" sz="3600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Schedule: July – August 2017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Practical exam: 20 August 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– Algorithms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729" y="18288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669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We Will Be Solving</a:t>
            </a:r>
          </a:p>
        </p:txBody>
      </p:sp>
      <p:pic>
        <p:nvPicPr>
          <p:cNvPr id="7" name="Picture 2" descr="https://upload.wikimedia.org/wikipedia/commons/thumb/f/fd/Knapsack.svg/2000px-Knapsack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1875537"/>
            <a:ext cx="2417515" cy="209477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921375" y="3992924"/>
            <a:ext cx="2897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/>
              <a:t>Knapsack Problem</a:t>
            </a:r>
          </a:p>
        </p:txBody>
      </p:sp>
      <p:sp>
        <p:nvSpPr>
          <p:cNvPr id="124" name="AutoShape 2" descr="https://api.wallab.ee/image/item-353-1024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1360140"/>
            <a:ext cx="2376020" cy="1872460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2258256" y="3213926"/>
            <a:ext cx="3443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/>
              <a:t>Combinations of Cards</a:t>
            </a:r>
          </a:p>
        </p:txBody>
      </p:sp>
      <p:pic>
        <p:nvPicPr>
          <p:cNvPr id="12" name="Picture 2" descr="Image result for coin icon">
            <a:extLst>
              <a:ext uri="{FF2B5EF4-FFF2-40B4-BE49-F238E27FC236}">
                <a16:creationId xmlns:a16="http://schemas.microsoft.com/office/drawing/2014/main" id="{98FEFB19-DAB4-43E4-9FD8-7F6B87622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0837">
            <a:off x="5323705" y="4925783"/>
            <a:ext cx="593957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coin icon">
            <a:extLst>
              <a:ext uri="{FF2B5EF4-FFF2-40B4-BE49-F238E27FC236}">
                <a16:creationId xmlns:a16="http://schemas.microsoft.com/office/drawing/2014/main" id="{16D22479-38A5-4BF7-8CA7-FB23A867D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51319">
            <a:off x="5447569" y="4542050"/>
            <a:ext cx="593957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coin icon">
            <a:extLst>
              <a:ext uri="{FF2B5EF4-FFF2-40B4-BE49-F238E27FC236}">
                <a16:creationId xmlns:a16="http://schemas.microsoft.com/office/drawing/2014/main" id="{B8B0C62F-86FF-43C7-9C31-4AE1E90A8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11380">
            <a:off x="4761594" y="4440642"/>
            <a:ext cx="593957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coin icon">
            <a:extLst>
              <a:ext uri="{FF2B5EF4-FFF2-40B4-BE49-F238E27FC236}">
                <a16:creationId xmlns:a16="http://schemas.microsoft.com/office/drawing/2014/main" id="{E31A3478-082C-4B5D-934D-6343B3D19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66" y="4657230"/>
            <a:ext cx="593957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coin icon">
            <a:extLst>
              <a:ext uri="{FF2B5EF4-FFF2-40B4-BE49-F238E27FC236}">
                <a16:creationId xmlns:a16="http://schemas.microsoft.com/office/drawing/2014/main" id="{612E58AB-BC48-4E6D-9D7F-9784853AB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8704">
            <a:off x="4811187" y="5020716"/>
            <a:ext cx="593957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B6C6C4-A0E8-4083-A48A-DBA90C41A454}"/>
              </a:ext>
            </a:extLst>
          </p:cNvPr>
          <p:cNvSpPr txBox="1"/>
          <p:nvPr/>
        </p:nvSpPr>
        <p:spPr>
          <a:xfrm>
            <a:off x="4375662" y="5775019"/>
            <a:ext cx="2247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/>
              <a:t>Subset Sum</a:t>
            </a:r>
          </a:p>
        </p:txBody>
      </p:sp>
    </p:spTree>
    <p:extLst>
      <p:ext uri="{BB962C8B-B14F-4D97-AF65-F5344CB8AC3E}">
        <p14:creationId xmlns:p14="http://schemas.microsoft.com/office/powerpoint/2010/main" val="2718156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We Will Be Solving (2)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6412367" y="1780467"/>
            <a:ext cx="4225628" cy="2952535"/>
            <a:chOff x="7536523" y="3532424"/>
            <a:chExt cx="4225628" cy="2952535"/>
          </a:xfrm>
        </p:grpSpPr>
        <p:sp>
          <p:nvSpPr>
            <p:cNvPr id="95" name="Oval 94"/>
            <p:cNvSpPr>
              <a:spLocks noChangeArrowheads="1"/>
            </p:cNvSpPr>
            <p:nvPr/>
          </p:nvSpPr>
          <p:spPr bwMode="auto">
            <a:xfrm rot="10800000" flipV="1">
              <a:off x="7536523" y="5084716"/>
              <a:ext cx="1500301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variables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6" name="Oval 95"/>
            <p:cNvSpPr>
              <a:spLocks noChangeArrowheads="1"/>
            </p:cNvSpPr>
            <p:nvPr/>
          </p:nvSpPr>
          <p:spPr bwMode="auto">
            <a:xfrm rot="10800000" flipV="1">
              <a:off x="9360172" y="3532424"/>
              <a:ext cx="838200" cy="61763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IDEs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97" name="Straight Arrow Connector 6"/>
            <p:cNvCxnSpPr>
              <a:cxnSpLocks noChangeShapeType="1"/>
              <a:stCxn id="96" idx="6"/>
              <a:endCxn id="95" idx="7"/>
            </p:cNvCxnSpPr>
            <p:nvPr/>
          </p:nvCxnSpPr>
          <p:spPr bwMode="auto">
            <a:xfrm rot="10800000" flipV="1">
              <a:off x="7756238" y="3841241"/>
              <a:ext cx="1603935" cy="1343908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8" name="Oval 97"/>
            <p:cNvSpPr>
              <a:spLocks noChangeArrowheads="1"/>
            </p:cNvSpPr>
            <p:nvPr/>
          </p:nvSpPr>
          <p:spPr bwMode="auto">
            <a:xfrm rot="10800000" flipV="1">
              <a:off x="8755724" y="4370623"/>
              <a:ext cx="2040542" cy="71653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conditionals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9" name="Oval 98"/>
            <p:cNvSpPr>
              <a:spLocks noChangeArrowheads="1"/>
            </p:cNvSpPr>
            <p:nvPr/>
          </p:nvSpPr>
          <p:spPr bwMode="auto">
            <a:xfrm rot="10800000" flipV="1">
              <a:off x="10578782" y="5111649"/>
              <a:ext cx="1183369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loops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0" name="Straight Arrow Connector 99"/>
            <p:cNvCxnSpPr>
              <a:cxnSpLocks noChangeShapeType="1"/>
              <a:stCxn id="95" idx="2"/>
              <a:endCxn id="99" idx="6"/>
            </p:cNvCxnSpPr>
            <p:nvPr/>
          </p:nvCxnSpPr>
          <p:spPr bwMode="auto">
            <a:xfrm>
              <a:off x="9036824" y="5427616"/>
              <a:ext cx="1541958" cy="269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01" name="Straight Arrow Connector 32"/>
            <p:cNvCxnSpPr>
              <a:cxnSpLocks noChangeShapeType="1"/>
              <a:stCxn id="96" idx="2"/>
              <a:endCxn id="99" idx="1"/>
            </p:cNvCxnSpPr>
            <p:nvPr/>
          </p:nvCxnSpPr>
          <p:spPr bwMode="auto">
            <a:xfrm>
              <a:off x="10198372" y="3841241"/>
              <a:ext cx="1390479" cy="137084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02" name="Straight Arrow Connector 40"/>
            <p:cNvCxnSpPr>
              <a:cxnSpLocks noChangeShapeType="1"/>
              <a:stCxn id="98" idx="2"/>
              <a:endCxn id="99" idx="0"/>
            </p:cNvCxnSpPr>
            <p:nvPr/>
          </p:nvCxnSpPr>
          <p:spPr bwMode="auto">
            <a:xfrm>
              <a:off x="10796266" y="4728889"/>
              <a:ext cx="374200" cy="382760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03" name="Oval 102"/>
            <p:cNvSpPr>
              <a:spLocks noChangeArrowheads="1"/>
            </p:cNvSpPr>
            <p:nvPr/>
          </p:nvSpPr>
          <p:spPr bwMode="auto">
            <a:xfrm rot="10800000" flipV="1">
              <a:off x="9254723" y="5799160"/>
              <a:ext cx="1106162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bits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4" name="Straight Arrow Connector 54"/>
            <p:cNvCxnSpPr>
              <a:cxnSpLocks noChangeShapeType="1"/>
              <a:stCxn id="99" idx="4"/>
              <a:endCxn id="103" idx="2"/>
            </p:cNvCxnSpPr>
            <p:nvPr/>
          </p:nvCxnSpPr>
          <p:spPr bwMode="auto">
            <a:xfrm rot="5400000">
              <a:off x="10593370" y="5564964"/>
              <a:ext cx="344612" cy="80958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05" name="Straight Arrow Connector 58"/>
            <p:cNvCxnSpPr>
              <a:cxnSpLocks noChangeShapeType="1"/>
              <a:stCxn id="95" idx="4"/>
              <a:endCxn id="103" idx="6"/>
            </p:cNvCxnSpPr>
            <p:nvPr/>
          </p:nvCxnSpPr>
          <p:spPr bwMode="auto">
            <a:xfrm rot="16200000" flipH="1">
              <a:off x="8584926" y="5472262"/>
              <a:ext cx="371545" cy="968050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06" name="Straight Arrow Connector 64"/>
            <p:cNvCxnSpPr>
              <a:cxnSpLocks noChangeShapeType="1"/>
              <a:stCxn id="95" idx="0"/>
              <a:endCxn id="98" idx="6"/>
            </p:cNvCxnSpPr>
            <p:nvPr/>
          </p:nvCxnSpPr>
          <p:spPr bwMode="auto">
            <a:xfrm rot="5400000" flipH="1" flipV="1">
              <a:off x="8343285" y="4672278"/>
              <a:ext cx="355827" cy="46905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107" name="TextBox 106"/>
          <p:cNvSpPr txBox="1"/>
          <p:nvPr/>
        </p:nvSpPr>
        <p:spPr>
          <a:xfrm>
            <a:off x="7204215" y="4924174"/>
            <a:ext cx="299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/>
              <a:t>Topological Sorting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27097" y="2743200"/>
            <a:ext cx="3961297" cy="2009840"/>
            <a:chOff x="7389812" y="4387543"/>
            <a:chExt cx="3961297" cy="2009840"/>
          </a:xfrm>
        </p:grpSpPr>
        <p:grpSp>
          <p:nvGrpSpPr>
            <p:cNvPr id="108" name="Group 107"/>
            <p:cNvGrpSpPr/>
            <p:nvPr/>
          </p:nvGrpSpPr>
          <p:grpSpPr>
            <a:xfrm>
              <a:off x="7389812" y="4387543"/>
              <a:ext cx="3960538" cy="1367071"/>
              <a:chOff x="2197322" y="4095690"/>
              <a:chExt cx="6822844" cy="2355061"/>
            </a:xfrm>
          </p:grpSpPr>
          <p:cxnSp>
            <p:nvCxnSpPr>
              <p:cNvPr id="109" name="Straight Arrow Connector 108"/>
              <p:cNvCxnSpPr>
                <a:cxnSpLocks noChangeShapeType="1"/>
                <a:stCxn id="120" idx="7"/>
                <a:endCxn id="121" idx="3"/>
              </p:cNvCxnSpPr>
              <p:nvPr/>
            </p:nvCxnSpPr>
            <p:spPr bwMode="auto">
              <a:xfrm flipV="1">
                <a:off x="6707769" y="4746464"/>
                <a:ext cx="700228" cy="391464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10" name="Straight Arrow Connector 109"/>
              <p:cNvCxnSpPr>
                <a:cxnSpLocks noChangeShapeType="1"/>
                <a:stCxn id="122" idx="6"/>
                <a:endCxn id="121" idx="2"/>
              </p:cNvCxnSpPr>
              <p:nvPr/>
            </p:nvCxnSpPr>
            <p:spPr bwMode="auto">
              <a:xfrm>
                <a:off x="5859031" y="4397469"/>
                <a:ext cx="1458166" cy="15240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11" name="Straight Arrow Connector 110"/>
              <p:cNvCxnSpPr>
                <a:cxnSpLocks noChangeShapeType="1"/>
                <a:stCxn id="120" idx="1"/>
                <a:endCxn id="122" idx="5"/>
              </p:cNvCxnSpPr>
              <p:nvPr/>
            </p:nvCxnSpPr>
            <p:spPr bwMode="auto">
              <a:xfrm flipH="1" flipV="1">
                <a:off x="5772871" y="4594064"/>
                <a:ext cx="505070" cy="543864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12" name="Straight Arrow Connector 111"/>
              <p:cNvCxnSpPr>
                <a:cxnSpLocks noChangeShapeType="1"/>
                <a:stCxn id="123" idx="6"/>
                <a:endCxn id="120" idx="2"/>
              </p:cNvCxnSpPr>
              <p:nvPr/>
            </p:nvCxnSpPr>
            <p:spPr bwMode="auto">
              <a:xfrm>
                <a:off x="5103812" y="5311869"/>
                <a:ext cx="1085108" cy="22655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13" name="Straight Arrow Connector 112"/>
              <p:cNvCxnSpPr>
                <a:cxnSpLocks noChangeShapeType="1"/>
                <a:stCxn id="122" idx="3"/>
                <a:endCxn id="123" idx="7"/>
              </p:cNvCxnSpPr>
              <p:nvPr/>
            </p:nvCxnSpPr>
            <p:spPr bwMode="auto">
              <a:xfrm flipH="1">
                <a:off x="5022092" y="4594064"/>
                <a:ext cx="334765" cy="521209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14" name="Straight Arrow Connector 113"/>
              <p:cNvCxnSpPr>
                <a:cxnSpLocks noChangeShapeType="1"/>
                <a:stCxn id="127" idx="6"/>
                <a:endCxn id="122" idx="2"/>
              </p:cNvCxnSpPr>
              <p:nvPr/>
            </p:nvCxnSpPr>
            <p:spPr bwMode="auto">
              <a:xfrm flipV="1">
                <a:off x="3964384" y="4397469"/>
                <a:ext cx="1306313" cy="152400"/>
              </a:xfrm>
              <a:prstGeom prst="straightConnector1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63500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</p:cxnSp>
          <p:cxnSp>
            <p:nvCxnSpPr>
              <p:cNvPr id="115" name="Straight Arrow Connector 114"/>
              <p:cNvCxnSpPr>
                <a:cxnSpLocks noChangeShapeType="1"/>
                <a:stCxn id="123" idx="1"/>
                <a:endCxn id="127" idx="5"/>
              </p:cNvCxnSpPr>
              <p:nvPr/>
            </p:nvCxnSpPr>
            <p:spPr bwMode="auto">
              <a:xfrm flipH="1" flipV="1">
                <a:off x="3878224" y="4746464"/>
                <a:ext cx="749287" cy="368809"/>
              </a:xfrm>
              <a:prstGeom prst="straightConnector1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63500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</p:cxnSp>
          <p:cxnSp>
            <p:nvCxnSpPr>
              <p:cNvPr id="116" name="Straight Arrow Connector 115"/>
              <p:cNvCxnSpPr>
                <a:cxnSpLocks noChangeShapeType="1"/>
                <a:stCxn id="120" idx="5"/>
                <a:endCxn id="125" idx="1"/>
              </p:cNvCxnSpPr>
              <p:nvPr/>
            </p:nvCxnSpPr>
            <p:spPr bwMode="auto">
              <a:xfrm>
                <a:off x="6707769" y="5531119"/>
                <a:ext cx="658779" cy="368809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17" name="Straight Arrow Connector 116"/>
              <p:cNvCxnSpPr>
                <a:cxnSpLocks noChangeShapeType="1"/>
                <a:stCxn id="124" idx="2"/>
                <a:endCxn id="153" idx="6"/>
              </p:cNvCxnSpPr>
              <p:nvPr/>
            </p:nvCxnSpPr>
            <p:spPr bwMode="auto">
              <a:xfrm flipH="1" flipV="1">
                <a:off x="4189412" y="6145428"/>
                <a:ext cx="1247193" cy="27296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18" name="Straight Arrow Connector 117"/>
              <p:cNvCxnSpPr>
                <a:cxnSpLocks noChangeShapeType="1"/>
                <a:stCxn id="123" idx="3"/>
                <a:endCxn id="153" idx="7"/>
              </p:cNvCxnSpPr>
              <p:nvPr/>
            </p:nvCxnSpPr>
            <p:spPr bwMode="auto">
              <a:xfrm flipH="1">
                <a:off x="4103252" y="5508464"/>
                <a:ext cx="524259" cy="440368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19" name="Straight Arrow Connector 118"/>
              <p:cNvCxnSpPr>
                <a:cxnSpLocks noChangeShapeType="1"/>
                <a:stCxn id="124" idx="7"/>
                <a:endCxn id="120" idx="3"/>
              </p:cNvCxnSpPr>
              <p:nvPr/>
            </p:nvCxnSpPr>
            <p:spPr bwMode="auto">
              <a:xfrm flipV="1">
                <a:off x="5938779" y="5531119"/>
                <a:ext cx="339162" cy="445009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sp>
            <p:nvSpPr>
              <p:cNvPr id="120" name="Oval 119"/>
              <p:cNvSpPr>
                <a:spLocks noChangeArrowheads="1"/>
              </p:cNvSpPr>
              <p:nvPr/>
            </p:nvSpPr>
            <p:spPr bwMode="auto">
              <a:xfrm>
                <a:off x="6188920" y="5056496"/>
                <a:ext cx="607870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11</a:t>
                </a:r>
                <a:endParaRPr lang="bg-BG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121" name="Oval 120"/>
              <p:cNvSpPr>
                <a:spLocks noChangeArrowheads="1"/>
              </p:cNvSpPr>
              <p:nvPr/>
            </p:nvSpPr>
            <p:spPr bwMode="auto">
              <a:xfrm>
                <a:off x="7317197" y="4271842"/>
                <a:ext cx="620024" cy="55605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1</a:t>
                </a:r>
                <a:endParaRPr lang="bg-BG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122" name="Oval 121"/>
              <p:cNvSpPr>
                <a:spLocks noChangeArrowheads="1"/>
              </p:cNvSpPr>
              <p:nvPr/>
            </p:nvSpPr>
            <p:spPr bwMode="auto">
              <a:xfrm>
                <a:off x="5270697" y="4119441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63500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4</a:t>
                </a:r>
                <a:endParaRPr lang="bg-BG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123" name="Oval 122"/>
              <p:cNvSpPr>
                <a:spLocks noChangeArrowheads="1"/>
              </p:cNvSpPr>
              <p:nvPr/>
            </p:nvSpPr>
            <p:spPr bwMode="auto">
              <a:xfrm>
                <a:off x="4545791" y="5033841"/>
                <a:ext cx="558021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63500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5</a:t>
                </a:r>
                <a:endParaRPr lang="bg-BG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124" name="Oval 123"/>
              <p:cNvSpPr>
                <a:spLocks noChangeArrowheads="1"/>
              </p:cNvSpPr>
              <p:nvPr/>
            </p:nvSpPr>
            <p:spPr bwMode="auto">
              <a:xfrm>
                <a:off x="5436605" y="5894696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2</a:t>
                </a:r>
                <a:endParaRPr lang="bg-BG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125" name="Oval 124"/>
              <p:cNvSpPr>
                <a:spLocks noChangeArrowheads="1"/>
              </p:cNvSpPr>
              <p:nvPr/>
            </p:nvSpPr>
            <p:spPr bwMode="auto">
              <a:xfrm>
                <a:off x="7280388" y="5818496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7</a:t>
                </a:r>
                <a:endParaRPr lang="bg-BG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126" name="Straight Arrow Connector 125"/>
              <p:cNvCxnSpPr>
                <a:cxnSpLocks noChangeShapeType="1"/>
                <a:stCxn id="152" idx="7"/>
                <a:endCxn id="127" idx="3"/>
              </p:cNvCxnSpPr>
              <p:nvPr/>
            </p:nvCxnSpPr>
            <p:spPr bwMode="auto">
              <a:xfrm flipV="1">
                <a:off x="3034916" y="4746464"/>
                <a:ext cx="427294" cy="415248"/>
              </a:xfrm>
              <a:prstGeom prst="straightConnector1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tx2">
                    <a:lumMod val="50000"/>
                  </a:schemeClr>
                </a:solidFill>
                <a:round/>
                <a:headEnd/>
                <a:tailEnd/>
              </a:ln>
              <a:effectLst/>
            </p:spPr>
          </p:cxnSp>
          <p:sp>
            <p:nvSpPr>
              <p:cNvPr id="127" name="Oval 126"/>
              <p:cNvSpPr>
                <a:spLocks noChangeArrowheads="1"/>
              </p:cNvSpPr>
              <p:nvPr/>
            </p:nvSpPr>
            <p:spPr bwMode="auto">
              <a:xfrm>
                <a:off x="3376050" y="4271841"/>
                <a:ext cx="588334" cy="556055"/>
              </a:xfrm>
              <a:prstGeom prst="ellipse">
                <a:avLst/>
              </a:prstGeom>
              <a:solidFill>
                <a:srgbClr val="97CEFB"/>
              </a:solidFill>
              <a:ln w="63500" algn="ctr">
                <a:solidFill>
                  <a:srgbClr val="1A8AFA"/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schemeClr val="tx1">
                          <a:alpha val="40000"/>
                        </a:schemeClr>
                      </a:outerShdw>
                    </a:effectLst>
                    <a:latin typeface="Calibri" pitchFamily="34" charset="0"/>
                  </a:rPr>
                  <a:t>6</a:t>
                </a:r>
                <a:endParaRPr lang="bg-BG" sz="12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128" name="Straight Arrow Connector 127"/>
              <p:cNvCxnSpPr>
                <a:cxnSpLocks noChangeShapeType="1"/>
                <a:stCxn id="125" idx="0"/>
                <a:endCxn id="121" idx="4"/>
              </p:cNvCxnSpPr>
              <p:nvPr/>
            </p:nvCxnSpPr>
            <p:spPr bwMode="auto">
              <a:xfrm flipV="1">
                <a:off x="7574555" y="4827896"/>
                <a:ext cx="52654" cy="99060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29" name="Straight Arrow Connector 128"/>
              <p:cNvCxnSpPr>
                <a:cxnSpLocks noChangeShapeType="1"/>
                <a:stCxn id="125" idx="2"/>
                <a:endCxn id="124" idx="6"/>
              </p:cNvCxnSpPr>
              <p:nvPr/>
            </p:nvCxnSpPr>
            <p:spPr bwMode="auto">
              <a:xfrm flipH="1">
                <a:off x="6024939" y="6096524"/>
                <a:ext cx="1255449" cy="7620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30" name="Straight Arrow Connector 129"/>
              <p:cNvCxnSpPr>
                <a:cxnSpLocks noChangeShapeType="1"/>
                <a:stCxn id="152" idx="5"/>
                <a:endCxn id="153" idx="1"/>
              </p:cNvCxnSpPr>
              <p:nvPr/>
            </p:nvCxnSpPr>
            <p:spPr bwMode="auto">
              <a:xfrm>
                <a:off x="3034916" y="5554903"/>
                <a:ext cx="652322" cy="393929"/>
              </a:xfrm>
              <a:prstGeom prst="straightConnector1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tx2">
                    <a:lumMod val="50000"/>
                  </a:schemeClr>
                </a:solidFill>
                <a:round/>
                <a:headEnd/>
                <a:tailEnd/>
              </a:ln>
              <a:effectLst/>
            </p:spPr>
          </p:cxnSp>
          <p:sp>
            <p:nvSpPr>
              <p:cNvPr id="131" name="TextBox 130"/>
              <p:cNvSpPr txBox="1"/>
              <p:nvPr/>
            </p:nvSpPr>
            <p:spPr>
              <a:xfrm>
                <a:off x="2879564" y="4597023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10</a:t>
                </a:r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3313245" y="5391091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12</a:t>
                </a: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388804" y="4095690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17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4261564" y="4537393"/>
                <a:ext cx="453440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6</a:t>
                </a: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5377843" y="4799934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33</a:t>
                </a: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6421658" y="4095690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20</a:t>
                </a: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6684057" y="4489501"/>
                <a:ext cx="453440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6</a:t>
                </a: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7599913" y="5130347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26</a:t>
                </a: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6933857" y="5277122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20</a:t>
                </a:r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4709229" y="5670932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14</a:t>
                </a: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6417823" y="5670932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15</a:t>
                </a: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5633896" y="5467289"/>
                <a:ext cx="453440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9</a:t>
                </a:r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3927383" y="5363794"/>
                <a:ext cx="453440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3</a:t>
                </a: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4786644" y="4547110"/>
                <a:ext cx="453440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5</a:t>
                </a: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5990466" y="4561833"/>
                <a:ext cx="58875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11</a:t>
                </a:r>
              </a:p>
            </p:txBody>
          </p:sp>
          <p:sp>
            <p:nvSpPr>
              <p:cNvPr id="146" name="Oval 145"/>
              <p:cNvSpPr>
                <a:spLocks noChangeArrowheads="1"/>
              </p:cNvSpPr>
              <p:nvPr/>
            </p:nvSpPr>
            <p:spPr bwMode="auto">
              <a:xfrm>
                <a:off x="8400142" y="4974886"/>
                <a:ext cx="620024" cy="55605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9</a:t>
                </a:r>
                <a:endParaRPr lang="bg-BG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147" name="Straight Arrow Connector 146"/>
              <p:cNvCxnSpPr>
                <a:cxnSpLocks noChangeShapeType="1"/>
                <a:stCxn id="146" idx="1"/>
                <a:endCxn id="121" idx="5"/>
              </p:cNvCxnSpPr>
              <p:nvPr/>
            </p:nvCxnSpPr>
            <p:spPr bwMode="auto">
              <a:xfrm flipH="1" flipV="1">
                <a:off x="7846421" y="4746464"/>
                <a:ext cx="644521" cy="309854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148" name="Straight Arrow Connector 147"/>
              <p:cNvCxnSpPr>
                <a:cxnSpLocks noChangeShapeType="1"/>
                <a:stCxn id="146" idx="3"/>
                <a:endCxn id="125" idx="7"/>
              </p:cNvCxnSpPr>
              <p:nvPr/>
            </p:nvCxnSpPr>
            <p:spPr bwMode="auto">
              <a:xfrm flipH="1">
                <a:off x="7782562" y="5449508"/>
                <a:ext cx="708380" cy="45042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sp>
            <p:nvSpPr>
              <p:cNvPr id="149" name="TextBox 148"/>
              <p:cNvSpPr txBox="1"/>
              <p:nvPr/>
            </p:nvSpPr>
            <p:spPr>
              <a:xfrm>
                <a:off x="8081694" y="4540567"/>
                <a:ext cx="453440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5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8148871" y="5597035"/>
                <a:ext cx="453440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3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2197322" y="4980360"/>
                <a:ext cx="423062" cy="47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2">
                        <a:lumMod val="90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52" name="Oval 151"/>
              <p:cNvSpPr>
                <a:spLocks noChangeArrowheads="1"/>
              </p:cNvSpPr>
              <p:nvPr/>
            </p:nvSpPr>
            <p:spPr bwMode="auto">
              <a:xfrm>
                <a:off x="2532742" y="508028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tx2">
                    <a:lumMod val="5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0</a:t>
                </a:r>
                <a:endParaRPr lang="bg-BG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153" name="Oval 152"/>
              <p:cNvSpPr>
                <a:spLocks noChangeArrowheads="1"/>
              </p:cNvSpPr>
              <p:nvPr/>
            </p:nvSpPr>
            <p:spPr bwMode="auto">
              <a:xfrm>
                <a:off x="3601078" y="586740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63500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8</a:t>
                </a:r>
                <a:endParaRPr lang="bg-BG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</p:grpSp>
        <p:sp>
          <p:nvSpPr>
            <p:cNvPr id="154" name="TextBox 153"/>
            <p:cNvSpPr txBox="1"/>
            <p:nvPr/>
          </p:nvSpPr>
          <p:spPr>
            <a:xfrm>
              <a:off x="7584517" y="5874163"/>
              <a:ext cx="37665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noProof="1"/>
                <a:t>Dijkstra's Shortest Path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333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recommended language for this course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</a:t>
            </a:r>
          </a:p>
          <a:p>
            <a:pPr lvl="1"/>
            <a:r>
              <a:rPr lang="en-US" dirty="0"/>
              <a:t>Exercises in class assume you will write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Visual Studio</a:t>
            </a:r>
          </a:p>
          <a:p>
            <a:pPr lvl="1"/>
            <a:r>
              <a:rPr lang="en-US" dirty="0"/>
              <a:t>Labs and examples will also focus 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Visual Studio</a:t>
            </a:r>
          </a:p>
          <a:p>
            <a:pPr lvl="1"/>
            <a:r>
              <a:rPr lang="en-US" dirty="0"/>
              <a:t>Homework can be submitted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r>
              <a:rPr lang="en-US" dirty="0"/>
              <a:t>At the final exam attendees can use: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170854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Practical exam</a:t>
            </a:r>
          </a:p>
          <a:p>
            <a:pPr lvl="1"/>
            <a:r>
              <a:rPr lang="en-US" dirty="0">
                <a:latin typeface="Consolas" pitchFamily="49" charset="0"/>
                <a:cs typeface="Consolas" pitchFamily="49" charset="0"/>
              </a:rPr>
              <a:t>9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%</a:t>
            </a:r>
          </a:p>
          <a:p>
            <a:r>
              <a:rPr lang="en-GB" sz="3600" dirty="0"/>
              <a:t>Labs/</a:t>
            </a:r>
            <a:r>
              <a:rPr lang="en-US" sz="3600" dirty="0"/>
              <a:t>Homework (1 week deadline)</a:t>
            </a:r>
          </a:p>
          <a:p>
            <a:pPr lvl="1"/>
            <a:r>
              <a:rPr lang="en-US" dirty="0"/>
              <a:t>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 bonus</a:t>
            </a:r>
          </a:p>
          <a:p>
            <a:r>
              <a:rPr lang="en-US" sz="3600" dirty="0"/>
              <a:t>Contribution in the forum:</a:t>
            </a:r>
          </a:p>
          <a:p>
            <a:pPr lvl="1"/>
            <a:r>
              <a:rPr lang="en-US" dirty="0"/>
              <a:t>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 bonus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"Algorithms"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3800613"/>
            <a:ext cx="3813668" cy="25189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7800"/>
            <a:ext cx="3813668" cy="208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530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dirty="0"/>
              <a:t>4</a:t>
            </a:r>
            <a:r>
              <a:rPr lang="en-US" dirty="0"/>
              <a:t> problem</a:t>
            </a:r>
            <a:r>
              <a:rPr lang="en-GB" dirty="0"/>
              <a:t>s</a:t>
            </a:r>
            <a:r>
              <a:rPr lang="en-US" dirty="0"/>
              <a:t> for 6 hours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Graphs, dynamic programming,</a:t>
            </a:r>
            <a:br>
              <a:rPr lang="en-US" dirty="0"/>
            </a:br>
            <a:r>
              <a:rPr lang="en-US" dirty="0"/>
              <a:t>recursion, combinatorics, greedy, …</a:t>
            </a:r>
          </a:p>
          <a:p>
            <a:pPr>
              <a:lnSpc>
                <a:spcPct val="110000"/>
              </a:lnSpc>
            </a:pPr>
            <a:r>
              <a:rPr lang="en-US" dirty="0">
                <a:cs typeface="Consolas" pitchFamily="49" charset="0"/>
              </a:rPr>
              <a:t>Automated judge system 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real-time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>
                <a:cs typeface="Consolas" pitchFamily="49" charset="0"/>
              </a:rPr>
              <a:t>feedback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 – Practical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28212" y="4267200"/>
            <a:ext cx="2728800" cy="19672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www.southbaysports.com/images/icon-stan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998" y="2209800"/>
            <a:ext cx="2169228" cy="165546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88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48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66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16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551" y="498144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9358" y="465445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36895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0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74264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6512" y="1385248"/>
            <a:ext cx="2510500" cy="1535696"/>
          </a:xfrm>
          <a:prstGeom prst="rect">
            <a:avLst/>
          </a:prstGeom>
        </p:spPr>
      </p:pic>
      <p:pic>
        <p:nvPicPr>
          <p:cNvPr id="4" name="Picture 3">
            <a:hlinkClick r:id="rId11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636" y="3477314"/>
            <a:ext cx="1946252" cy="2771086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92890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21974" y="1872676"/>
            <a:ext cx="9158401" cy="939531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https://softuni.bg/trainings/1688/algorithms-july-2017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08011" y="5608793"/>
            <a:ext cx="9158401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https://www.facebook.com/groups/460873630924727/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4545" y="1490007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533762"/>
            <a:ext cx="9158401" cy="121952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https://softuni.bg/forum/categories/32/strukturi-ot-danni-i-algoritmi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labs</a:t>
            </a:r>
            <a:r>
              <a:rPr lang="en-US" dirty="0"/>
              <a:t> 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04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Algorithms – Additional Resources</a:t>
            </a:r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143000"/>
            <a:ext cx="1865363" cy="265591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266" name="Picture 2" descr="http://upload.wikimedia.org/wikipedia/en/4/41/Clrs3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4191000"/>
            <a:ext cx="1865363" cy="210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94012" y="1143001"/>
            <a:ext cx="9025023" cy="2655916"/>
          </a:xfrm>
        </p:spPr>
        <p:txBody>
          <a:bodyPr anchor="ctr" anchorCtr="0">
            <a:noAutofit/>
          </a:bodyPr>
          <a:lstStyle/>
          <a:p>
            <a:r>
              <a:rPr lang="en-US" sz="2800" dirty="0"/>
              <a:t>Nakov P., </a:t>
            </a:r>
            <a:r>
              <a:rPr lang="en-US" sz="2800" noProof="1"/>
              <a:t>Dobrikov</a:t>
            </a:r>
            <a:r>
              <a:rPr lang="en-US" sz="2800" dirty="0"/>
              <a:t> P., "Programming = ++ Algorithms;", 5</a:t>
            </a:r>
            <a:r>
              <a:rPr lang="en-US" sz="2800" baseline="30000" dirty="0"/>
              <a:t>th</a:t>
            </a:r>
            <a:r>
              <a:rPr lang="en-US" sz="2800" dirty="0"/>
              <a:t> Edition, ISBN: 954-8905-06-X, Faber Publishing (2015)</a:t>
            </a:r>
          </a:p>
          <a:p>
            <a:r>
              <a:rPr lang="en-US" sz="2800" dirty="0"/>
              <a:t>Download a free copy from: </a:t>
            </a:r>
            <a:r>
              <a:rPr lang="en-US" sz="2800" dirty="0">
                <a:hlinkClick r:id="rId2"/>
              </a:rPr>
              <a:t>www.programirane.org</a:t>
            </a:r>
            <a:endParaRPr lang="en-US" sz="2800" dirty="0"/>
          </a:p>
          <a:p>
            <a:r>
              <a:rPr lang="en-US" sz="2800" dirty="0"/>
              <a:t>No English version (Bulgarian only)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15615" y="4191000"/>
            <a:ext cx="9025023" cy="2109638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noProof="1"/>
              <a:t>Cormen T., Leiserson C., Rivest R., Stein C., </a:t>
            </a:r>
            <a:r>
              <a:rPr lang="en-US" sz="3000" dirty="0"/>
              <a:t>"Introduction to Algorithms", 3</a:t>
            </a:r>
            <a:r>
              <a:rPr lang="en-US" sz="3000" baseline="30000" dirty="0"/>
              <a:t>rd</a:t>
            </a:r>
            <a:r>
              <a:rPr lang="en-US" sz="3000" dirty="0"/>
              <a:t> Edition, ISBN  978-0262033848, MIT Press (2009)</a:t>
            </a:r>
          </a:p>
          <a:p>
            <a:r>
              <a:rPr lang="en-US" sz="3000" dirty="0"/>
              <a:t>Find the book in Internet: </a:t>
            </a:r>
            <a:r>
              <a:rPr lang="en-US" sz="3000" dirty="0">
                <a:hlinkClick r:id="rId5"/>
              </a:rPr>
              <a:t>https://goo.gl/ElgQD3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79370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8456" y="886106"/>
            <a:ext cx="3658755" cy="22380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7868" y="4508808"/>
            <a:ext cx="2876344" cy="18059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16237" y="4781395"/>
            <a:ext cx="3596952" cy="17436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8423" y="2743200"/>
            <a:ext cx="2738589" cy="353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2017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Or other C# development environment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4"/>
              </a:rPr>
              <a:t>SharpDevelop</a:t>
            </a:r>
            <a:r>
              <a:rPr lang="en-US" dirty="0"/>
              <a:t> – lightweight IDE for C#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5"/>
              </a:rPr>
              <a:t>Xamarin Studio </a:t>
            </a:r>
            <a:r>
              <a:rPr lang="en-US" dirty="0"/>
              <a:t>– powerful IDE for C# / .NET for Linux, Mac OS X, Windows and others</a:t>
            </a:r>
          </a:p>
          <a:p>
            <a:pPr>
              <a:lnSpc>
                <a:spcPct val="110000"/>
              </a:lnSpc>
            </a:pPr>
            <a:r>
              <a:rPr lang="en-US" dirty="0">
                <a:hlinkClick r:id="rId6"/>
              </a:rPr>
              <a:t>Eclipse</a:t>
            </a:r>
            <a:r>
              <a:rPr lang="en-US" dirty="0"/>
              <a:t> / </a:t>
            </a:r>
            <a:r>
              <a:rPr lang="en-US" dirty="0">
                <a:hlinkClick r:id="rId7"/>
              </a:rPr>
              <a:t>IntelliJ IDEA</a:t>
            </a:r>
            <a:r>
              <a:rPr lang="en-US" dirty="0"/>
              <a:t> (for Java), </a:t>
            </a:r>
            <a:r>
              <a:rPr lang="en-US" dirty="0">
                <a:hlinkClick r:id="rId8"/>
              </a:rPr>
              <a:t>Code::Blocks </a:t>
            </a:r>
            <a:r>
              <a:rPr lang="en-US" dirty="0"/>
              <a:t>(for C++)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</p:spTree>
    <p:extLst>
      <p:ext uri="{BB962C8B-B14F-4D97-AF65-F5344CB8AC3E}">
        <p14:creationId xmlns:p14="http://schemas.microsoft.com/office/powerpoint/2010/main" val="334997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 Course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https://softuni.bg/opencourses/algorithms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labs,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Data Structures and Algorithms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44709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#DsAlgo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255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/>
              <a:t>Course Program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38459">
            <a:off x="1311547" y="1757907"/>
            <a:ext cx="3201108" cy="19581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61702">
            <a:off x="6905297" y="2035137"/>
            <a:ext cx="3200400" cy="1761384"/>
          </a:xfrm>
          <a:prstGeom prst="rect">
            <a:avLst/>
          </a:prstGeom>
        </p:spPr>
      </p:pic>
      <p:pic>
        <p:nvPicPr>
          <p:cNvPr id="8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1064" y="1615743"/>
            <a:ext cx="1785978" cy="178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345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Course Overview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Recursion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Sorting and Searching Algorithms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Combinatorial Algorithms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Greedy Algorithms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Dynamic Programming I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Dynamic Programming II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 – Course Program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412" y="4419600"/>
            <a:ext cx="3137806" cy="1919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791">
            <a:off x="9127647" y="2319576"/>
            <a:ext cx="2383085" cy="149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2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Graphs and Graph Algorithms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/>
              <a:t>Advanced Graph Algorithms - Part I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/>
              <a:t>Advanced Graph Algorithms - Part II</a:t>
            </a:r>
            <a:endParaRPr lang="en-US" dirty="0"/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Problem Solving Methodology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/>
              <a:t>Solving Practical Problems x 2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Exam Preparations x 2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Practical Exam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 – Course Program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3828">
            <a:off x="7826919" y="1252999"/>
            <a:ext cx="4021571" cy="2033624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7376">
            <a:off x="6182212" y="3832997"/>
            <a:ext cx="6673017" cy="2145036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5903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4278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3755603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91043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Simeon Sheytanov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Programming experience with C#, Java, C++, Python, JavaScript, PHP, VB, Assembler and other programming languages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600" noProof="1"/>
              <a:t>Interested in game development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08092" y="1676400"/>
            <a:ext cx="2110360" cy="27846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92612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143000"/>
            <a:ext cx="7732799" cy="5229602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Peter Penev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Deep interest in Data Structures &amp; Algorithms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51446" y="1752600"/>
            <a:ext cx="2294793" cy="2743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1588716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884</Words>
  <Application>Microsoft Office PowerPoint</Application>
  <PresentationFormat>Custom</PresentationFormat>
  <Paragraphs>190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Consolas</vt:lpstr>
      <vt:lpstr>Wingdings</vt:lpstr>
      <vt:lpstr>Wingdings 2</vt:lpstr>
      <vt:lpstr>SoftUni 16x9</vt:lpstr>
      <vt:lpstr>Algorithms</vt:lpstr>
      <vt:lpstr>Table of Contents</vt:lpstr>
      <vt:lpstr>Have a Question?</vt:lpstr>
      <vt:lpstr>Algorithms</vt:lpstr>
      <vt:lpstr>Algorithms – Course Program</vt:lpstr>
      <vt:lpstr>Algorithms – Course Program (2)</vt:lpstr>
      <vt:lpstr>The Trainers Team</vt:lpstr>
      <vt:lpstr>Trainers Team</vt:lpstr>
      <vt:lpstr>Trainers Team</vt:lpstr>
      <vt:lpstr>Training Duration – Algorithms</vt:lpstr>
      <vt:lpstr>Problems We Will Be Solving</vt:lpstr>
      <vt:lpstr>Problems We Will Be Solving (2)</vt:lpstr>
      <vt:lpstr>Programming Languages</vt:lpstr>
      <vt:lpstr>Scoring System for the "Algorithms"</vt:lpstr>
      <vt:lpstr>Algorithms – Practical Exam</vt:lpstr>
      <vt:lpstr>Resources</vt:lpstr>
      <vt:lpstr>Algorithms Web Site, Forum and FB Group</vt:lpstr>
      <vt:lpstr>Algorithms Slides and Videos</vt:lpstr>
      <vt:lpstr>Algorithms – Additional Resources</vt:lpstr>
      <vt:lpstr>Recommended Software</vt:lpstr>
      <vt:lpstr>Algorithms Course Introduction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- Course Introduction</dc:title>
  <dc:subject>Software Development Course</dc:subject>
  <dc:creator/>
  <cp:keywords>data structures, algorithms, trees, lists, graphs,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2017-07-03T10:03:31Z</dcterms:modified>
  <cp:category>Data Structures, Algorithms, Trees, Lists, Graphs,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